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8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8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8" r:id="rId22"/>
    <p:sldId id="289" r:id="rId23"/>
    <p:sldId id="290" r:id="rId24"/>
    <p:sldId id="291" r:id="rId25"/>
    <p:sldId id="292" r:id="rId26"/>
    <p:sldId id="293" r:id="rId27"/>
    <p:sldId id="295" r:id="rId28"/>
    <p:sldId id="294" r:id="rId29"/>
    <p:sldId id="276" r:id="rId30"/>
    <p:sldId id="277" r:id="rId31"/>
    <p:sldId id="287" r:id="rId32"/>
    <p:sldId id="298" r:id="rId33"/>
    <p:sldId id="300" r:id="rId34"/>
    <p:sldId id="301" r:id="rId35"/>
    <p:sldId id="299" r:id="rId36"/>
    <p:sldId id="302" r:id="rId37"/>
    <p:sldId id="303" r:id="rId38"/>
    <p:sldId id="304" r:id="rId39"/>
    <p:sldId id="278" r:id="rId40"/>
    <p:sldId id="305" r:id="rId41"/>
    <p:sldId id="279" r:id="rId42"/>
    <p:sldId id="280" r:id="rId43"/>
    <p:sldId id="306" r:id="rId44"/>
    <p:sldId id="315" r:id="rId45"/>
    <p:sldId id="282" r:id="rId46"/>
    <p:sldId id="309" r:id="rId47"/>
    <p:sldId id="310" r:id="rId48"/>
    <p:sldId id="311" r:id="rId49"/>
    <p:sldId id="312" r:id="rId50"/>
    <p:sldId id="307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A29"/>
    <a:srgbClr val="AAC8E1"/>
    <a:srgbClr val="4D4D4F"/>
    <a:srgbClr val="37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1105" autoAdjust="0"/>
  </p:normalViewPr>
  <p:slideViewPr>
    <p:cSldViewPr showGuides="1">
      <p:cViewPr varScale="1">
        <p:scale>
          <a:sx n="67" d="100"/>
          <a:sy n="67" d="100"/>
        </p:scale>
        <p:origin x="720" y="72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0FD72-C0AA-4613-9876-31178154024D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4ABCE-FE3A-4A87-BE05-1CF2853A2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3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Create Empty ASP.NET Project</a:t>
            </a:r>
          </a:p>
          <a:p>
            <a:r>
              <a:rPr lang="en-US" dirty="0" smtClean="0"/>
              <a:t>2) Add Twilio </a:t>
            </a:r>
            <a:r>
              <a:rPr lang="en-US" dirty="0" err="1" smtClean="0"/>
              <a:t>nuget</a:t>
            </a:r>
            <a:r>
              <a:rPr lang="en-US" dirty="0" smtClean="0"/>
              <a:t> reference</a:t>
            </a:r>
          </a:p>
          <a:p>
            <a:r>
              <a:rPr lang="en-US" dirty="0" smtClean="0"/>
              <a:t>3) Add SMS Controller</a:t>
            </a:r>
          </a:p>
          <a:p>
            <a:endParaRPr lang="en-US" dirty="0" smtClean="0"/>
          </a:p>
          <a:p>
            <a:r>
              <a:rPr lang="en-US" dirty="0" smtClean="0"/>
              <a:t>        [</a:t>
            </a:r>
            <a:r>
              <a:rPr lang="en-US" dirty="0" err="1" smtClean="0"/>
              <a:t>HttpPost</a:t>
            </a:r>
            <a:r>
              <a:rPr lang="en-US" dirty="0" smtClean="0"/>
              <a:t>]</a:t>
            </a:r>
          </a:p>
          <a:p>
            <a:r>
              <a:rPr lang="en-US" dirty="0" smtClean="0"/>
              <a:t>        public </a:t>
            </a:r>
            <a:r>
              <a:rPr lang="en-US" dirty="0" err="1" smtClean="0"/>
              <a:t>ActionResult</a:t>
            </a:r>
            <a:r>
              <a:rPr lang="en-US" dirty="0" smtClean="0"/>
              <a:t> Index(</a:t>
            </a:r>
            <a:r>
              <a:rPr lang="en-US" dirty="0" err="1" smtClean="0"/>
              <a:t>SmsRequest</a:t>
            </a:r>
            <a:r>
              <a:rPr lang="en-US" dirty="0" smtClean="0"/>
              <a:t> request)</a:t>
            </a:r>
          </a:p>
          <a:p>
            <a:r>
              <a:rPr lang="en-US" dirty="0" smtClean="0"/>
              <a:t>        {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TwilioResponse</a:t>
            </a:r>
            <a:r>
              <a:rPr lang="en-US" dirty="0" smtClean="0"/>
              <a:t> response = new </a:t>
            </a:r>
            <a:r>
              <a:rPr lang="en-US" dirty="0" err="1" smtClean="0"/>
              <a:t>TwilioResponse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            </a:t>
            </a:r>
            <a:r>
              <a:rPr lang="en-US" dirty="0" err="1" smtClean="0"/>
              <a:t>response.Message</a:t>
            </a:r>
            <a:r>
              <a:rPr lang="en-US" dirty="0" smtClean="0"/>
              <a:t>(</a:t>
            </a:r>
            <a:r>
              <a:rPr lang="en-US" dirty="0" err="1" smtClean="0"/>
              <a:t>request.Body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        return </a:t>
            </a:r>
            <a:r>
              <a:rPr lang="en-US" dirty="0" err="1" smtClean="0"/>
              <a:t>TwiML</a:t>
            </a:r>
            <a:r>
              <a:rPr lang="en-US" dirty="0" smtClean="0"/>
              <a:t>(response);</a:t>
            </a:r>
          </a:p>
          <a:p>
            <a:r>
              <a:rPr lang="en-US" dirty="0" smtClean="0"/>
              <a:t>        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4) Publish with downloaded publishing profile (DELET</a:t>
            </a:r>
            <a:r>
              <a:rPr lang="en-US" baseline="0" dirty="0" smtClean="0"/>
              <a:t>E ALL EXISTING FILES!)</a:t>
            </a:r>
            <a:endParaRPr lang="en-US" dirty="0" smtClean="0"/>
          </a:p>
          <a:p>
            <a:r>
              <a:rPr lang="en-US" dirty="0" smtClean="0"/>
              <a:t>5) Use postman to demonstrate the POST query</a:t>
            </a:r>
          </a:p>
          <a:p>
            <a:endParaRPr lang="en-US" dirty="0" smtClean="0"/>
          </a:p>
          <a:p>
            <a:r>
              <a:rPr lang="en-US" dirty="0" smtClean="0"/>
              <a:t>http://trinugecho1.azurewebsites.net/sms/?Body=The SMS Message!</a:t>
            </a:r>
          </a:p>
          <a:p>
            <a:endParaRPr lang="en-US" dirty="0" smtClean="0"/>
          </a:p>
          <a:p>
            <a:r>
              <a:rPr lang="en-US" dirty="0" smtClean="0"/>
              <a:t>6) Talk about the XML response</a:t>
            </a:r>
          </a:p>
          <a:p>
            <a:pPr marL="228600" indent="-228600">
              <a:buAutoNum type="arabicParenR" startAt="7"/>
            </a:pPr>
            <a:r>
              <a:rPr lang="en-US" dirty="0" smtClean="0"/>
              <a:t>Allocate a new number in Twilio</a:t>
            </a:r>
            <a:r>
              <a:rPr lang="en-US" baseline="0" dirty="0" smtClean="0"/>
              <a:t> and link to the site</a:t>
            </a:r>
          </a:p>
          <a:p>
            <a:pPr marL="228600" indent="-228600">
              <a:buAutoNum type="arabicParenR" startAt="7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4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600" dirty="0" smtClean="0"/>
              <a:t>[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ValidateRequest</a:t>
            </a:r>
            <a:r>
              <a:rPr lang="en-US" sz="1600" dirty="0" smtClean="0"/>
              <a:t>(</a:t>
            </a:r>
            <a:r>
              <a:rPr lang="en-US" sz="1600" dirty="0" err="1" smtClean="0"/>
              <a:t>Twilio.</a:t>
            </a:r>
            <a:r>
              <a:rPr lang="en-US" sz="16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600" dirty="0" err="1" smtClean="0"/>
              <a:t>.AuthKey</a:t>
            </a:r>
            <a:r>
              <a:rPr lang="en-US" sz="1600" dirty="0" smtClean="0"/>
              <a:t>)] </a:t>
            </a:r>
          </a:p>
          <a:p>
            <a:pPr marL="228600" indent="-228600">
              <a:buAutoNum type="arabicParenR"/>
            </a:pPr>
            <a:r>
              <a:rPr lang="en-US" sz="1600" dirty="0" smtClean="0"/>
              <a:t>Publish</a:t>
            </a:r>
          </a:p>
          <a:p>
            <a:pPr marL="228600" indent="-228600">
              <a:buAutoNum type="arabicParenR"/>
            </a:pPr>
            <a:r>
              <a:rPr lang="en-US" sz="1600" dirty="0" smtClean="0"/>
              <a:t>Show</a:t>
            </a:r>
            <a:r>
              <a:rPr lang="en-US" sz="1600" baseline="0" dirty="0" smtClean="0"/>
              <a:t> it failing it </a:t>
            </a:r>
            <a:r>
              <a:rPr lang="en-US" sz="1600" baseline="0" dirty="0" err="1" smtClean="0"/>
              <a:t>PostMan</a:t>
            </a:r>
            <a:endParaRPr lang="en-US" sz="1600" baseline="0" dirty="0" smtClean="0"/>
          </a:p>
          <a:p>
            <a:pPr marL="228600" indent="-228600">
              <a:buAutoNum type="arabicParenR"/>
            </a:pPr>
            <a:r>
              <a:rPr lang="en-US" sz="1600" baseline="0" dirty="0" smtClean="0"/>
              <a:t>Show it working via SMS</a:t>
            </a:r>
          </a:p>
          <a:p>
            <a:pPr marL="0" indent="0">
              <a:buNone/>
            </a:pPr>
            <a:endParaRPr lang="en-US" sz="1600" baseline="0" dirty="0" smtClean="0"/>
          </a:p>
          <a:p>
            <a:pPr marL="228600" indent="-228600">
              <a:buAutoNum type="arabicParenR"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6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VS and create a Web API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4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600" dirty="0" smtClean="0"/>
              <a:t>Add a </a:t>
            </a:r>
            <a:r>
              <a:rPr lang="en-US" sz="1600" dirty="0" smtClean="0"/>
              <a:t>new Web</a:t>
            </a:r>
            <a:r>
              <a:rPr lang="en-US" sz="1600" baseline="0" dirty="0" smtClean="0"/>
              <a:t> API Project</a:t>
            </a:r>
          </a:p>
          <a:p>
            <a:pPr marL="228600" indent="-228600">
              <a:buAutoNum type="arabicParenR"/>
            </a:pPr>
            <a:r>
              <a:rPr lang="en-US" sz="1600" dirty="0" smtClean="0"/>
              <a:t>Web </a:t>
            </a:r>
            <a:r>
              <a:rPr lang="en-US" sz="1600" dirty="0" smtClean="0"/>
              <a:t>API controller</a:t>
            </a:r>
          </a:p>
          <a:p>
            <a:pPr marL="228600" indent="-228600">
              <a:buAutoNum type="arabicParenR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IHttpActionResult</a:t>
            </a:r>
            <a:r>
              <a:rPr lang="en-US" sz="16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6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600" dirty="0" smtClean="0"/>
              <a:t>Add</a:t>
            </a:r>
            <a:r>
              <a:rPr lang="en-US" sz="1600" baseline="0" dirty="0" smtClean="0"/>
              <a:t> new C# console project</a:t>
            </a:r>
          </a:p>
          <a:p>
            <a:pPr marL="228600" indent="-228600">
              <a:buAutoNum type="arabicParenR"/>
            </a:pPr>
            <a:r>
              <a:rPr lang="en-US" sz="1600" baseline="0" dirty="0" smtClean="0"/>
              <a:t>Add ref to Twilio</a:t>
            </a:r>
          </a:p>
          <a:p>
            <a:pPr marL="228600" indent="-228600">
              <a:buAutoNum type="arabicParenR"/>
            </a:pPr>
            <a:r>
              <a:rPr lang="en-US" sz="1600" baseline="0" dirty="0" smtClean="0"/>
              <a:t>Add ref to domain</a:t>
            </a:r>
          </a:p>
          <a:p>
            <a:pPr marL="228600" indent="-228600">
              <a:buAutoNum type="arabicParenR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TwilioRestClient</a:t>
            </a:r>
            <a:r>
              <a:rPr lang="en-US" sz="1600" dirty="0" smtClean="0"/>
              <a:t> client =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en-US" sz="1600" dirty="0" smtClean="0"/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TwilioRestClient</a:t>
            </a:r>
            <a:r>
              <a:rPr lang="en-US" sz="1600" dirty="0" smtClean="0"/>
              <a:t>(</a:t>
            </a:r>
            <a:r>
              <a:rPr lang="en-US" sz="1600" dirty="0" err="1" smtClean="0"/>
              <a:t>Twilio.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600" dirty="0" err="1" smtClean="0"/>
              <a:t>.AccountSid</a:t>
            </a:r>
            <a:r>
              <a:rPr lang="en-US" sz="1600" dirty="0" smtClean="0"/>
              <a:t>, </a:t>
            </a:r>
            <a:r>
              <a:rPr lang="en-US" sz="1600" dirty="0" err="1" smtClean="0"/>
              <a:t>Twilio.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600" dirty="0" err="1" smtClean="0"/>
              <a:t>.AuthKey</a:t>
            </a:r>
            <a:r>
              <a:rPr lang="en-US" sz="1600" dirty="0" smtClean="0"/>
              <a:t>); </a:t>
            </a:r>
            <a:r>
              <a:rPr lang="en-US" sz="1600" dirty="0" err="1" smtClean="0"/>
              <a:t>client.SendSmsMessage</a:t>
            </a:r>
            <a:r>
              <a:rPr lang="en-US" sz="1600" dirty="0" smtClean="0"/>
              <a:t>(</a:t>
            </a:r>
            <a:r>
              <a:rPr lang="en-US" sz="1600" dirty="0" err="1" smtClean="0"/>
              <a:t>Twilio.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en-US" sz="1600" dirty="0" err="1" smtClean="0"/>
              <a:t>.From</a:t>
            </a:r>
            <a:r>
              <a:rPr lang="en-US" sz="1600" dirty="0" smtClean="0"/>
              <a:t>,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"+19195259123"</a:t>
            </a:r>
            <a:r>
              <a:rPr lang="en-US" sz="1600" dirty="0" smtClean="0"/>
              <a:t>,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"Don't forget to get the milk!"</a:t>
            </a:r>
            <a:r>
              <a:rPr lang="en-US" sz="1600" dirty="0" smtClean="0"/>
              <a:t>); </a:t>
            </a:r>
          </a:p>
          <a:p>
            <a:pPr marL="228600" indent="-228600">
              <a:buAutoNum type="arabicParenR"/>
            </a:pPr>
            <a:endParaRPr lang="en-US" sz="1600" dirty="0" smtClean="0"/>
          </a:p>
          <a:p>
            <a:pPr marL="228600" indent="-228600">
              <a:buAutoNum type="arabicParenR"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7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dirty="0" smtClean="0"/>
              <a:t>Controllers\</a:t>
            </a:r>
            <a:r>
              <a:rPr lang="en-US" sz="1600" dirty="0" err="1" smtClean="0"/>
              <a:t>SmsController.cs</a:t>
            </a:r>
            <a:endParaRPr lang="en-US" sz="1600" dirty="0" smtClean="0"/>
          </a:p>
          <a:p>
            <a:pPr marL="342900" indent="-342900">
              <a:buAutoNum type="arabicParenR"/>
            </a:pPr>
            <a:r>
              <a:rPr lang="en-US" sz="1600" dirty="0" smtClean="0"/>
              <a:t>Explain</a:t>
            </a:r>
            <a:r>
              <a:rPr lang="en-US" sz="1600" baseline="0" dirty="0" smtClean="0"/>
              <a:t> how </a:t>
            </a:r>
            <a:r>
              <a:rPr lang="en-US" sz="1600" baseline="0" dirty="0" err="1" smtClean="0"/>
              <a:t>CommandProcessor</a:t>
            </a:r>
            <a:r>
              <a:rPr lang="en-US" sz="1600" baseline="0" dirty="0" smtClean="0"/>
              <a:t> just figures out which command to execute</a:t>
            </a:r>
          </a:p>
          <a:p>
            <a:pPr marL="342900" indent="-342900">
              <a:buAutoNum type="arabicParenR"/>
            </a:pPr>
            <a:r>
              <a:rPr lang="en-US" sz="1600" baseline="0" dirty="0" smtClean="0"/>
              <a:t>Show </a:t>
            </a:r>
            <a:r>
              <a:rPr lang="en-US" sz="1600" baseline="0" dirty="0" err="1" smtClean="0"/>
              <a:t>Help.cs</a:t>
            </a:r>
            <a:r>
              <a:rPr lang="en-US" sz="1600" baseline="0" dirty="0" smtClean="0"/>
              <a:t> (easiest command)</a:t>
            </a:r>
          </a:p>
          <a:p>
            <a:pPr marL="342900" indent="-342900">
              <a:buAutoNum type="arabicParenR"/>
            </a:pPr>
            <a:r>
              <a:rPr lang="en-US" sz="1600" baseline="0" dirty="0" smtClean="0"/>
              <a:t>Show </a:t>
            </a:r>
            <a:r>
              <a:rPr lang="en-US" sz="1600" baseline="0" dirty="0" err="1" smtClean="0"/>
              <a:t>In.cs</a:t>
            </a:r>
            <a:endParaRPr lang="en-US" sz="1600" baseline="0" dirty="0" smtClean="0"/>
          </a:p>
          <a:p>
            <a:pPr marL="342900" indent="-342900">
              <a:buAutoNum type="arabicParenR"/>
            </a:pPr>
            <a:r>
              <a:rPr lang="en-US" sz="1600" baseline="0" dirty="0" smtClean="0"/>
              <a:t>Talk about the Service Bus queue versus Azure queues</a:t>
            </a:r>
          </a:p>
          <a:p>
            <a:pPr marL="342900" indent="-342900">
              <a:buAutoNum type="arabicParenR"/>
            </a:pPr>
            <a:r>
              <a:rPr lang="en-US" sz="1600" baseline="0" dirty="0" smtClean="0"/>
              <a:t>Show </a:t>
            </a:r>
            <a:r>
              <a:rPr lang="en-US" sz="1600" baseline="0" dirty="0" err="1" smtClean="0"/>
              <a:t>OutboundMessageQueue.cs</a:t>
            </a:r>
            <a:endParaRPr lang="en-US" sz="1600" baseline="0" dirty="0" smtClean="0"/>
          </a:p>
          <a:p>
            <a:pPr marL="342900" indent="-342900">
              <a:buAutoNum type="arabicParenR"/>
            </a:pPr>
            <a:r>
              <a:rPr lang="en-US" sz="1600" baseline="0" dirty="0" smtClean="0"/>
              <a:t>Show </a:t>
            </a:r>
            <a:r>
              <a:rPr lang="en-US" sz="1600" baseline="0" dirty="0" err="1" smtClean="0"/>
              <a:t>WorkerRole.cs</a:t>
            </a:r>
            <a:endParaRPr lang="en-US" sz="1600" baseline="0" dirty="0" smtClean="0"/>
          </a:p>
          <a:p>
            <a:pPr marL="342900" indent="-342900">
              <a:buAutoNum type="arabicParenR"/>
            </a:pPr>
            <a:endParaRPr lang="en-US" sz="1600" baseline="0" dirty="0" smtClean="0"/>
          </a:p>
          <a:p>
            <a:pPr marL="342900" indent="-342900">
              <a:buAutoNum type="arabicParenR"/>
            </a:pPr>
            <a:endParaRPr lang="en-US" sz="1600" dirty="0" smtClean="0"/>
          </a:p>
          <a:p>
            <a:pPr marL="342900" indent="-342900">
              <a:buAutoNum type="arabicParenR"/>
            </a:pPr>
            <a:endParaRPr lang="en-U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4ABCE-FE3A-4A87-BE05-1CF2853A2B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3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3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4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2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8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4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26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0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7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8769-FA51-4F3C-ACAB-B00DD83A9012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8C453-E9EB-4A59-81C6-CBAA863BD9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1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Rescue Me!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AAC8E1"/>
                </a:solidFill>
              </a:rPr>
              <a:t>Make your escape with Twilio</a:t>
            </a:r>
            <a:endParaRPr lang="en-US" sz="3200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742950"/>
            <a:ext cx="80391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0052"/>
            <a:ext cx="10515600" cy="2937896"/>
          </a:xfrm>
        </p:spPr>
        <p:txBody>
          <a:bodyPr>
            <a:noAutofit/>
          </a:bodyPr>
          <a:lstStyle/>
          <a:p>
            <a:pPr algn="ctr"/>
            <a:r>
              <a:rPr lang="en-US" sz="19900" dirty="0" smtClean="0">
                <a:solidFill>
                  <a:schemeClr val="bg1"/>
                </a:solidFill>
              </a:rPr>
              <a:t>Escape</a:t>
            </a:r>
            <a:endParaRPr lang="en-US" sz="19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2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571500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571500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2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etc.usf.edu/clipart/33900/33919/nclock-05-25_33919_s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019174"/>
            <a:ext cx="4819650" cy="48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18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571500"/>
            <a:ext cx="381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988502"/>
            <a:ext cx="10515600" cy="1430848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3776BC"/>
                </a:solidFill>
              </a:rPr>
              <a:t>Freedom!</a:t>
            </a:r>
            <a:endParaRPr lang="en-US" sz="9600" dirty="0">
              <a:solidFill>
                <a:srgbClr val="3776BC"/>
              </a:solidFill>
            </a:endParaRPr>
          </a:p>
        </p:txBody>
      </p:sp>
      <p:pic>
        <p:nvPicPr>
          <p:cNvPr id="10242" name="Picture 2" descr="http://www.wingclips.com/system/movie-clips/braveheart/never-take-our-freedom/images/braveheart-movie-clip-screenshot-never-take-our-freedom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86062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47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333811"/>
            <a:ext cx="10515600" cy="4114177"/>
          </a:xfrm>
        </p:spPr>
        <p:txBody>
          <a:bodyPr>
            <a:noAutofit/>
          </a:bodyPr>
          <a:lstStyle/>
          <a:p>
            <a:pPr algn="ctr"/>
            <a:r>
              <a:rPr lang="en-US" sz="11500" dirty="0" smtClean="0">
                <a:solidFill>
                  <a:srgbClr val="4D4D4F"/>
                </a:solidFill>
              </a:rPr>
              <a:t>How would</a:t>
            </a:r>
            <a:br>
              <a:rPr lang="en-US" sz="11500" dirty="0" smtClean="0">
                <a:solidFill>
                  <a:srgbClr val="4D4D4F"/>
                </a:solidFill>
              </a:rPr>
            </a:br>
            <a:r>
              <a:rPr lang="en-US" sz="11500" dirty="0" smtClean="0">
                <a:solidFill>
                  <a:srgbClr val="4D4D4F"/>
                </a:solidFill>
              </a:rPr>
              <a:t>we do that?</a:t>
            </a:r>
            <a:endParaRPr lang="en-US" sz="115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2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twilio.com/packages/company/img/logos_downloadable_logobr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22" y="1575706"/>
            <a:ext cx="10891156" cy="363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0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twilio.com/packages/company/img/logos_downloadable_logobr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362199"/>
            <a:ext cx="61722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29550" y="2513737"/>
            <a:ext cx="3257550" cy="1754326"/>
          </a:xfrm>
          <a:prstGeom prst="rect">
            <a:avLst/>
          </a:prstGeom>
          <a:solidFill>
            <a:srgbClr val="3776BC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SMS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29550" y="4419600"/>
            <a:ext cx="3257550" cy="1754326"/>
          </a:xfrm>
          <a:prstGeom prst="rect">
            <a:avLst/>
          </a:prstGeom>
          <a:solidFill>
            <a:srgbClr val="3776BC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MMS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9550" y="607873"/>
            <a:ext cx="3257550" cy="1754326"/>
          </a:xfrm>
          <a:prstGeom prst="rect">
            <a:avLst/>
          </a:prstGeom>
          <a:solidFill>
            <a:srgbClr val="3776BC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3600" dirty="0" smtClean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Voice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9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14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4D4D4F"/>
                </a:solidFill>
              </a:rPr>
              <a:t>Robert Horvick</a:t>
            </a:r>
            <a:endParaRPr lang="en-US" sz="9600" dirty="0">
              <a:solidFill>
                <a:srgbClr val="4D4D4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4023542"/>
            <a:ext cx="102012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1960052"/>
            <a:ext cx="10515600" cy="1156635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Enough Talk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3116687"/>
            <a:ext cx="10515600" cy="115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AAC8E1"/>
                </a:solidFill>
              </a:rPr>
              <a:t>Let’s build something</a:t>
            </a:r>
            <a:endParaRPr lang="en-US" sz="5400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84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24600" y="685800"/>
            <a:ext cx="3429000" cy="685800"/>
          </a:xfrm>
          <a:prstGeom prst="rect">
            <a:avLst/>
          </a:prstGeom>
          <a:solidFill>
            <a:srgbClr val="F15A2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7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1600200"/>
            <a:ext cx="2133600" cy="685800"/>
          </a:xfrm>
          <a:prstGeom prst="rect">
            <a:avLst/>
          </a:prstGeom>
          <a:solidFill>
            <a:srgbClr val="F15A2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00800" y="2057400"/>
            <a:ext cx="3657600" cy="685800"/>
          </a:xfrm>
          <a:prstGeom prst="rect">
            <a:avLst/>
          </a:prstGeom>
          <a:solidFill>
            <a:srgbClr val="F15A2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7400" y="3048000"/>
            <a:ext cx="9372600" cy="1447800"/>
          </a:xfrm>
          <a:prstGeom prst="rect">
            <a:avLst/>
          </a:prstGeom>
          <a:solidFill>
            <a:srgbClr val="F15A2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1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762000"/>
            <a:ext cx="11277600" cy="499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EchoController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TwilioController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[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ActionResult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Index(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SmsRequest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message)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response =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TwilioResponse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response.Message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message.Body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TwiML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(response);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9000" y="3962400"/>
            <a:ext cx="3352800" cy="533400"/>
          </a:xfrm>
          <a:prstGeom prst="rect">
            <a:avLst/>
          </a:prstGeom>
          <a:solidFill>
            <a:srgbClr val="F15A2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333811"/>
            <a:ext cx="10515600" cy="4114177"/>
          </a:xfrm>
        </p:spPr>
        <p:txBody>
          <a:bodyPr>
            <a:noAutofit/>
          </a:bodyPr>
          <a:lstStyle/>
          <a:p>
            <a:pPr algn="ctr"/>
            <a:r>
              <a:rPr lang="en-US" sz="11500" dirty="0" err="1" smtClean="0">
                <a:solidFill>
                  <a:srgbClr val="4D4D4F"/>
                </a:solidFill>
              </a:rPr>
              <a:t>TwiML</a:t>
            </a:r>
            <a:r>
              <a:rPr lang="en-US" sz="11500" dirty="0" smtClean="0">
                <a:solidFill>
                  <a:srgbClr val="4D4D4F"/>
                </a:solidFill>
              </a:rPr>
              <a:t>?</a:t>
            </a:r>
            <a:endParaRPr lang="en-US" sz="115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2133600"/>
            <a:ext cx="9877704" cy="22159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171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&lt;?xml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FF1717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version="1.0" encoding="utf-8"?&gt;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1177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&lt;Response&gt;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1177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&lt;Message&gt;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The SMS Message!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1177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&lt;/Message&gt;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1177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&lt;/Response&gt;</a:t>
            </a: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8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2" y="2032921"/>
            <a:ext cx="1542245" cy="1542245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3786407" y="1374489"/>
            <a:ext cx="3915178" cy="2859109"/>
          </a:xfrm>
          <a:prstGeom prst="cloud">
            <a:avLst/>
          </a:prstGeom>
          <a:solidFill>
            <a:srgbClr val="AAC8E1"/>
          </a:solidFill>
          <a:ln>
            <a:solidFill>
              <a:srgbClr val="377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status.twilio.com/images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73" y="2032921"/>
            <a:ext cx="1542245" cy="15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0437" y="2111545"/>
            <a:ext cx="1969478" cy="1384995"/>
          </a:xfrm>
          <a:prstGeom prst="rect">
            <a:avLst/>
          </a:prstGeom>
          <a:solidFill>
            <a:srgbClr val="AAC8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MVC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35542" y="234366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484615" y="2032921"/>
            <a:ext cx="765702" cy="310741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SMS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8375682" y="234366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808456" y="2032921"/>
            <a:ext cx="1918179" cy="251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POST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8354662" y="2840993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285841" y="3251432"/>
            <a:ext cx="1094244" cy="24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 smtClean="0">
                <a:solidFill>
                  <a:srgbClr val="4D4D4F"/>
                </a:solidFill>
              </a:rPr>
              <a:t>TwiML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10800000">
            <a:off x="2389165" y="285375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20344" y="3264191"/>
            <a:ext cx="1094244" cy="24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SMS</a:t>
            </a:r>
            <a:endParaRPr lang="en-US" sz="20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0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145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4D4D4F"/>
                </a:solidFill>
              </a:rPr>
              <a:t>@</a:t>
            </a:r>
            <a:r>
              <a:rPr lang="en-US" sz="9600" dirty="0" err="1" smtClean="0">
                <a:solidFill>
                  <a:srgbClr val="4D4D4F"/>
                </a:solidFill>
              </a:rPr>
              <a:t>bubbafat</a:t>
            </a:r>
            <a:endParaRPr lang="en-US" sz="9600" dirty="0">
              <a:solidFill>
                <a:srgbClr val="4D4D4F"/>
              </a:solidFill>
            </a:endParaRPr>
          </a:p>
        </p:txBody>
      </p:sp>
      <p:pic>
        <p:nvPicPr>
          <p:cNvPr id="4" name="Picture 2" descr="https://pbs.twimg.com/profile_images/2284174758/v65oai7fxn47qv9nect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455" y="2404187"/>
            <a:ext cx="1311551" cy="13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ithub-ma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72" y="2404187"/>
            <a:ext cx="1311551" cy="13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2" y="4023542"/>
            <a:ext cx="102012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2" y="2032921"/>
            <a:ext cx="1542245" cy="1542245"/>
          </a:xfrm>
          <a:prstGeom prst="rect">
            <a:avLst/>
          </a:prstGeom>
        </p:spPr>
      </p:pic>
      <p:sp>
        <p:nvSpPr>
          <p:cNvPr id="4" name="Cloud 3"/>
          <p:cNvSpPr/>
          <p:nvPr/>
        </p:nvSpPr>
        <p:spPr>
          <a:xfrm>
            <a:off x="3786407" y="1374489"/>
            <a:ext cx="3915178" cy="2859109"/>
          </a:xfrm>
          <a:prstGeom prst="cloud">
            <a:avLst/>
          </a:prstGeom>
          <a:solidFill>
            <a:srgbClr val="AAC8E1"/>
          </a:solidFill>
          <a:ln>
            <a:solidFill>
              <a:srgbClr val="3776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status.twilio.com/images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873" y="2032921"/>
            <a:ext cx="1542245" cy="15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650437" y="2111545"/>
            <a:ext cx="1969478" cy="1384995"/>
          </a:xfrm>
          <a:prstGeom prst="rect">
            <a:avLst/>
          </a:prstGeom>
          <a:solidFill>
            <a:srgbClr val="AAC8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MVC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435542" y="234366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484615" y="2032921"/>
            <a:ext cx="765702" cy="310741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SMS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8375682" y="234366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7808456" y="2032921"/>
            <a:ext cx="1918179" cy="251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POST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800000">
            <a:off x="8354662" y="2840993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8285841" y="3251432"/>
            <a:ext cx="1094244" cy="24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err="1" smtClean="0">
                <a:solidFill>
                  <a:srgbClr val="4D4D4F"/>
                </a:solidFill>
              </a:rPr>
              <a:t>TwiML</a:t>
            </a:r>
            <a:endParaRPr lang="en-US" sz="2000" dirty="0">
              <a:solidFill>
                <a:srgbClr val="4D4D4F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10800000">
            <a:off x="2389165" y="2853752"/>
            <a:ext cx="956603" cy="351692"/>
          </a:xfrm>
          <a:prstGeom prst="rightArrow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320344" y="3264191"/>
            <a:ext cx="1094244" cy="245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>
                <a:solidFill>
                  <a:srgbClr val="4D4D4F"/>
                </a:solidFill>
              </a:rPr>
              <a:t>SMS</a:t>
            </a:r>
            <a:endParaRPr lang="en-US" sz="2000" dirty="0">
              <a:solidFill>
                <a:srgbClr val="4D4D4F"/>
              </a:solidFill>
            </a:endParaRPr>
          </a:p>
        </p:txBody>
      </p:sp>
      <p:pic>
        <p:nvPicPr>
          <p:cNvPr id="1028" name="Picture 4" descr="http://fc08.deviantart.net/fs70/i/2011/320/e/1/oc_cutie_mark___wizard_hat_by_esipode-d4gf0i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93" y="804949"/>
            <a:ext cx="1890405" cy="18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10515600" cy="163545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F15A29"/>
                </a:solidFill>
              </a:rPr>
              <a:t>Try It!</a:t>
            </a:r>
            <a:endParaRPr lang="en-US" sz="9600" dirty="0">
              <a:solidFill>
                <a:srgbClr val="F15A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9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5200" y="1143000"/>
            <a:ext cx="8420100" cy="2398486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>
                <a:solidFill>
                  <a:srgbClr val="4D4D4F"/>
                </a:solidFill>
              </a:rPr>
              <a:t>Security?</a:t>
            </a:r>
            <a:endParaRPr lang="en-US" sz="13800" dirty="0">
              <a:solidFill>
                <a:srgbClr val="4D4D4F"/>
              </a:solidFill>
            </a:endParaRPr>
          </a:p>
        </p:txBody>
      </p:sp>
      <p:pic>
        <p:nvPicPr>
          <p:cNvPr id="3" name="Picture 4" descr="http://www.dealerknows.com/wp-content/uploads/2012/09/SnidelyWhipl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81000"/>
            <a:ext cx="41719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36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15A29"/>
                </a:solidFill>
              </a:rPr>
              <a:t>Things We Know…</a:t>
            </a:r>
            <a:endParaRPr lang="en-US" sz="6000" dirty="0">
              <a:solidFill>
                <a:srgbClr val="F15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981200"/>
            <a:ext cx="7543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URL Path and Query String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POST Parameters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HTTP Headers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109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15A29"/>
                </a:solidFill>
              </a:rPr>
              <a:t>Things We Hope…</a:t>
            </a:r>
            <a:endParaRPr lang="en-US" sz="6000" dirty="0">
              <a:solidFill>
                <a:srgbClr val="F15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981200"/>
            <a:ext cx="7543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The request is from Twilio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02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10515600" cy="163545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>
                <a:solidFill>
                  <a:srgbClr val="F15A29"/>
                </a:solidFill>
              </a:rPr>
              <a:t>X-Twilio-Signature</a:t>
            </a:r>
            <a:endParaRPr lang="en-US" sz="8000" dirty="0">
              <a:solidFill>
                <a:srgbClr val="F15A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15A29"/>
                </a:solidFill>
              </a:rPr>
              <a:t>X-Twilio-Signature</a:t>
            </a:r>
            <a:endParaRPr lang="en-US" sz="6000" dirty="0">
              <a:solidFill>
                <a:srgbClr val="F15A2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981200"/>
            <a:ext cx="7543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URL Path and Query String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POST Parameters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sz="4000" dirty="0" smtClean="0"/>
              <a:t>HMAC-SHA1 (</a:t>
            </a:r>
            <a:r>
              <a:rPr lang="en-US" sz="4000" dirty="0" err="1" smtClean="0"/>
              <a:t>Auth</a:t>
            </a:r>
            <a:r>
              <a:rPr lang="en-US" sz="4000" dirty="0" smtClean="0"/>
              <a:t> Token)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505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0"/>
            <a:ext cx="7086600" cy="1635450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 smtClean="0">
                <a:solidFill>
                  <a:srgbClr val="F15A29"/>
                </a:solidFill>
              </a:rPr>
              <a:t>Shhhh</a:t>
            </a:r>
            <a:r>
              <a:rPr lang="en-US" sz="9600" dirty="0" smtClean="0">
                <a:solidFill>
                  <a:srgbClr val="F15A29"/>
                </a:solidFill>
              </a:rPr>
              <a:t>…</a:t>
            </a:r>
            <a:endParaRPr lang="en-US" sz="9600" dirty="0">
              <a:solidFill>
                <a:srgbClr val="F15A29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600" y="3352800"/>
            <a:ext cx="8077200" cy="1087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4D4D4F"/>
                </a:solidFill>
              </a:rPr>
              <a:t>Your authentication token is a </a:t>
            </a:r>
            <a:r>
              <a:rPr lang="en-US" sz="4800" dirty="0" smtClean="0">
                <a:solidFill>
                  <a:srgbClr val="F15A29"/>
                </a:solidFill>
              </a:rPr>
              <a:t>secret.</a:t>
            </a:r>
            <a:endParaRPr lang="en-US" sz="48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1960052"/>
            <a:ext cx="10515600" cy="1156635"/>
          </a:xfrm>
        </p:spPr>
        <p:txBody>
          <a:bodyPr>
            <a:noAutofit/>
          </a:bodyPr>
          <a:lstStyle/>
          <a:p>
            <a:pPr algn="ctr"/>
            <a:r>
              <a:rPr lang="en-US" sz="7200" dirty="0" err="1" smtClean="0">
                <a:solidFill>
                  <a:schemeClr val="bg1"/>
                </a:solidFill>
              </a:rPr>
              <a:t>ValidateRequest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3116687"/>
            <a:ext cx="10515600" cy="115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AC8E1"/>
                </a:solidFill>
              </a:rPr>
              <a:t>Twilio Authentication: The Easy Way</a:t>
            </a:r>
            <a:endParaRPr lang="en-US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1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457200"/>
            <a:ext cx="10515600" cy="556260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4D4D4F"/>
                </a:solidFill>
              </a:rPr>
              <a:t>Why are we building </a:t>
            </a:r>
            <a:r>
              <a:rPr lang="en-US" sz="9600" dirty="0" smtClean="0">
                <a:solidFill>
                  <a:srgbClr val="F15A29"/>
                </a:solidFill>
              </a:rPr>
              <a:t>APIs</a:t>
            </a:r>
            <a:r>
              <a:rPr lang="en-US" sz="9600" dirty="0" smtClean="0">
                <a:solidFill>
                  <a:srgbClr val="4D4D4F"/>
                </a:solidFill>
              </a:rPr>
              <a:t> using </a:t>
            </a:r>
            <a:r>
              <a:rPr lang="en-US" sz="9600" dirty="0" smtClean="0">
                <a:solidFill>
                  <a:srgbClr val="F15A29"/>
                </a:solidFill>
              </a:rPr>
              <a:t>MVC</a:t>
            </a:r>
            <a:r>
              <a:rPr lang="en-US" sz="9600" dirty="0" smtClean="0">
                <a:solidFill>
                  <a:srgbClr val="4D4D4F"/>
                </a:solidFill>
              </a:rPr>
              <a:t>?</a:t>
            </a:r>
            <a:endParaRPr lang="en-US" sz="96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13" y="1665288"/>
            <a:ext cx="8468973" cy="306765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4963886"/>
            <a:ext cx="10515600" cy="724467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solidFill>
                  <a:srgbClr val="4D4D4F"/>
                </a:solidFill>
              </a:rPr>
              <a:t>Custom .NET Development and Training</a:t>
            </a:r>
            <a:endParaRPr lang="en-US" sz="72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2191657"/>
            <a:ext cx="10515600" cy="2398486"/>
          </a:xfrm>
        </p:spPr>
        <p:txBody>
          <a:bodyPr>
            <a:noAutofit/>
          </a:bodyPr>
          <a:lstStyle/>
          <a:p>
            <a:pPr algn="ctr"/>
            <a:r>
              <a:rPr lang="en-US" sz="16600" dirty="0" smtClean="0">
                <a:solidFill>
                  <a:srgbClr val="4D4D4F"/>
                </a:solidFill>
              </a:rPr>
              <a:t>Web API</a:t>
            </a:r>
            <a:endParaRPr lang="en-US" sz="166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1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826261"/>
            <a:ext cx="10515600" cy="1635450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F15A29"/>
                </a:solidFill>
              </a:rPr>
              <a:t>Nope!</a:t>
            </a:r>
            <a:endParaRPr lang="en-US" sz="9600" dirty="0">
              <a:solidFill>
                <a:srgbClr val="F15A29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00100" y="2461711"/>
            <a:ext cx="10418360" cy="3029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D4D4F"/>
                </a:solidFill>
              </a:rPr>
              <a:t>MVC Only</a:t>
            </a:r>
          </a:p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D4D4F"/>
                </a:solidFill>
              </a:rPr>
              <a:t>Derives from Controller</a:t>
            </a:r>
          </a:p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4D4D4F"/>
                </a:solidFill>
              </a:rPr>
              <a:t>ValidateRequest</a:t>
            </a:r>
            <a:r>
              <a:rPr lang="en-US" dirty="0" smtClean="0">
                <a:solidFill>
                  <a:srgbClr val="4D4D4F"/>
                </a:solidFill>
              </a:rPr>
              <a:t> uses MVC Filters</a:t>
            </a:r>
            <a:endParaRPr lang="en-US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826261"/>
            <a:ext cx="10515600" cy="1635450"/>
          </a:xfrm>
        </p:spPr>
        <p:txBody>
          <a:bodyPr>
            <a:noAutofit/>
          </a:bodyPr>
          <a:lstStyle/>
          <a:p>
            <a:pPr algn="ctr"/>
            <a:r>
              <a:rPr lang="en-US" sz="9600" dirty="0" err="1" smtClean="0">
                <a:solidFill>
                  <a:srgbClr val="F15A29"/>
                </a:solidFill>
              </a:rPr>
              <a:t>Twilio.WebApi</a:t>
            </a:r>
            <a:endParaRPr lang="en-US" sz="9600" dirty="0">
              <a:solidFill>
                <a:srgbClr val="F15A29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00100" y="2461711"/>
            <a:ext cx="10418360" cy="4007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4D4D4F"/>
                </a:solidFill>
              </a:rPr>
              <a:t>Nuget</a:t>
            </a:r>
            <a:r>
              <a:rPr lang="en-US" dirty="0" smtClean="0">
                <a:solidFill>
                  <a:srgbClr val="4D4D4F"/>
                </a:solidFill>
              </a:rPr>
              <a:t> Package</a:t>
            </a:r>
          </a:p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4D4D4F"/>
                </a:solidFill>
              </a:rPr>
              <a:t>Derives from </a:t>
            </a:r>
            <a:r>
              <a:rPr lang="en-US" dirty="0" err="1" smtClean="0">
                <a:solidFill>
                  <a:srgbClr val="3776BC"/>
                </a:solidFill>
              </a:rPr>
              <a:t>ApiController</a:t>
            </a:r>
            <a:endParaRPr lang="en-US" dirty="0" smtClean="0">
              <a:solidFill>
                <a:srgbClr val="3776BC"/>
              </a:solidFill>
            </a:endParaRPr>
          </a:p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4D4D4F"/>
                </a:solidFill>
              </a:rPr>
              <a:t>ValidateRequest</a:t>
            </a:r>
            <a:r>
              <a:rPr lang="en-US" dirty="0" smtClean="0">
                <a:solidFill>
                  <a:srgbClr val="4D4D4F"/>
                </a:solidFill>
              </a:rPr>
              <a:t> </a:t>
            </a:r>
            <a:r>
              <a:rPr lang="en-US" dirty="0" smtClean="0">
                <a:solidFill>
                  <a:srgbClr val="3776BC"/>
                </a:solidFill>
              </a:rPr>
              <a:t>works</a:t>
            </a:r>
          </a:p>
          <a:p>
            <a:pPr marL="685800" indent="-6858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D4D4F"/>
                </a:solidFill>
              </a:rPr>
              <a:t>MVC Code-</a:t>
            </a:r>
            <a:r>
              <a:rPr lang="en-US" dirty="0">
                <a:solidFill>
                  <a:srgbClr val="3776BC"/>
                </a:solidFill>
              </a:rPr>
              <a:t>Compatible</a:t>
            </a:r>
          </a:p>
        </p:txBody>
      </p:sp>
    </p:spTree>
    <p:extLst>
      <p:ext uri="{BB962C8B-B14F-4D97-AF65-F5344CB8AC3E}">
        <p14:creationId xmlns:p14="http://schemas.microsoft.com/office/powerpoint/2010/main" val="24955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1960052"/>
            <a:ext cx="10515600" cy="1156635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Web API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3116687"/>
            <a:ext cx="10515600" cy="115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AC8E1"/>
                </a:solidFill>
              </a:rPr>
              <a:t>It’s easier, right?</a:t>
            </a:r>
            <a:endParaRPr lang="en-US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4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1960052"/>
            <a:ext cx="10515600" cy="1156635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Sending Messages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3116687"/>
            <a:ext cx="10515600" cy="115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AC8E1"/>
                </a:solidFill>
              </a:rPr>
              <a:t>It’s even easier</a:t>
            </a:r>
            <a:endParaRPr lang="en-US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0052"/>
            <a:ext cx="10515600" cy="2937896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>
                <a:solidFill>
                  <a:schemeClr val="bg1"/>
                </a:solidFill>
              </a:rPr>
              <a:t>Rescue Me!</a:t>
            </a:r>
            <a:endParaRPr lang="en-US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0600" y="1676400"/>
            <a:ext cx="1091982" cy="1600200"/>
            <a:chOff x="3254920" y="2658228"/>
            <a:chExt cx="1890405" cy="2770217"/>
          </a:xfrm>
        </p:grpSpPr>
        <p:pic>
          <p:nvPicPr>
            <p:cNvPr id="7" name="Picture 2" descr="http://status.twilio.com/images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3886200"/>
              <a:ext cx="1542245" cy="154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fc08.deviantart.net/fs70/i/2011/320/e/1/oc_cutie_mark___wizard_hat_by_esipode-d4gf0i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920" y="2658228"/>
              <a:ext cx="1890405" cy="189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38200"/>
            <a:ext cx="6067425" cy="52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09544 0.08681 C -0.11524 0.10649 -0.14492 0.11713 -0.17617 0.11713 C -0.21172 0.11713 -0.24011 0.10649 -0.2599 0.08681 L -0.35508 -4.44444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60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0600" y="1676400"/>
            <a:ext cx="1091982" cy="1600200"/>
            <a:chOff x="3254920" y="2658228"/>
            <a:chExt cx="1890405" cy="2770217"/>
          </a:xfrm>
        </p:grpSpPr>
        <p:pic>
          <p:nvPicPr>
            <p:cNvPr id="7" name="Picture 2" descr="http://status.twilio.com/images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3886200"/>
              <a:ext cx="1542245" cy="154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fc08.deviantart.net/fs70/i/2011/320/e/1/oc_cutie_mark___wizard_hat_by_esipode-d4gf0i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920" y="2658228"/>
              <a:ext cx="1890405" cy="189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276600" y="1295400"/>
            <a:ext cx="2667000" cy="12192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Role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1524000" cy="1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12188 -3.7037E-7 C 0.17617 -3.7037E-7 0.24375 -0.02986 0.24375 -0.05393 L 0.24375 -0.10787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8" y="-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0600" y="1676400"/>
            <a:ext cx="1091982" cy="1600200"/>
            <a:chOff x="3254920" y="2658228"/>
            <a:chExt cx="1890405" cy="2770217"/>
          </a:xfrm>
        </p:grpSpPr>
        <p:pic>
          <p:nvPicPr>
            <p:cNvPr id="7" name="Picture 2" descr="http://status.twilio.com/images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3886200"/>
              <a:ext cx="1542245" cy="154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fc08.deviantart.net/fs70/i/2011/320/e/1/oc_cutie_mark___wizard_hat_by_esipode-d4gf0i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920" y="2658228"/>
              <a:ext cx="1890405" cy="189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276600" y="1295400"/>
            <a:ext cx="2667000" cy="12192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6600" y="2743200"/>
            <a:ext cx="5562600" cy="12192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AC8E1"/>
                </a:solidFill>
              </a:rPr>
              <a:t>Azure Service Bus Queue</a:t>
            </a:r>
            <a:endParaRPr lang="en-US" sz="3200" dirty="0">
              <a:solidFill>
                <a:srgbClr val="AAC8E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1295400"/>
            <a:ext cx="2667000" cy="12192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Worker Role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76450"/>
            <a:ext cx="1524000" cy="1327677"/>
          </a:xfrm>
          <a:prstGeom prst="rect">
            <a:avLst/>
          </a:prstGeom>
        </p:spPr>
      </p:pic>
      <p:pic>
        <p:nvPicPr>
          <p:cNvPr id="14" name="Picture 2" descr="http://etc.usf.edu/clipart/33900/33919/nclock-05-25_33919_s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14800"/>
            <a:ext cx="248602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2.96296E-6 L 0.2375 0.000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90600" y="1676400"/>
            <a:ext cx="1091982" cy="1600200"/>
            <a:chOff x="3254920" y="2658228"/>
            <a:chExt cx="1890405" cy="2770217"/>
          </a:xfrm>
        </p:grpSpPr>
        <p:pic>
          <p:nvPicPr>
            <p:cNvPr id="7" name="Picture 2" descr="http://status.twilio.com/images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3886200"/>
              <a:ext cx="1542245" cy="1542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fc08.deviantart.net/fs70/i/2011/320/e/1/oc_cutie_mark___wizard_hat_by_esipode-d4gf0i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920" y="2658228"/>
              <a:ext cx="1890405" cy="189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3276600" y="1295400"/>
            <a:ext cx="2667000" cy="12192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Web 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76600" y="2743200"/>
            <a:ext cx="5562600" cy="1219200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AC8E1"/>
                </a:solidFill>
              </a:rPr>
              <a:t>Azure Service Bus Queue</a:t>
            </a:r>
            <a:endParaRPr lang="en-US" sz="3200" dirty="0">
              <a:solidFill>
                <a:srgbClr val="AAC8E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1295400"/>
            <a:ext cx="2667000" cy="12192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Worker Role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76450"/>
            <a:ext cx="1524000" cy="1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0.08438 2.96296E-6 C 0.12214 2.96296E-6 0.16875 0.06898 0.16875 0.125 L 0.16875 0.25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5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75 0.25 L -0.14375 0.25 C -0.28294 0.25 -0.45612 0.20092 -0.45612 0.17106 L -0.45612 0.10046 " pathEditMode="relative" rAng="0" ptsTypes="AAAA">
                                      <p:cBhvr>
                                        <p:cTn id="9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0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0052"/>
            <a:ext cx="10515600" cy="2937896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4D4D4F"/>
                </a:solidFill>
              </a:rPr>
              <a:t>How to get </a:t>
            </a:r>
            <a:r>
              <a:rPr lang="en-US" sz="9600" dirty="0" smtClean="0">
                <a:solidFill>
                  <a:srgbClr val="F15A29"/>
                </a:solidFill>
              </a:rPr>
              <a:t>out</a:t>
            </a:r>
            <a:r>
              <a:rPr lang="en-US" sz="9600" dirty="0" smtClean="0">
                <a:solidFill>
                  <a:srgbClr val="4D4D4F"/>
                </a:solidFill>
              </a:rPr>
              <a:t> of meetings</a:t>
            </a:r>
            <a:endParaRPr lang="en-US" sz="9600" dirty="0">
              <a:solidFill>
                <a:srgbClr val="4D4D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A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00100" y="1960052"/>
            <a:ext cx="10515600" cy="1156635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Rescue Me!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3116687"/>
            <a:ext cx="10515600" cy="1156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AAC8E1"/>
                </a:solidFill>
              </a:rPr>
              <a:t>Web, Worker and Stuff</a:t>
            </a:r>
            <a:endParaRPr lang="en-US" dirty="0">
              <a:solidFill>
                <a:srgbClr val="AAC8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590800"/>
            <a:ext cx="10515600" cy="1635450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F15A29"/>
                </a:solidFill>
              </a:rPr>
              <a:t>919-261-3536</a:t>
            </a:r>
          </a:p>
        </p:txBody>
      </p:sp>
    </p:spTree>
    <p:extLst>
      <p:ext uri="{BB962C8B-B14F-4D97-AF65-F5344CB8AC3E}">
        <p14:creationId xmlns:p14="http://schemas.microsoft.com/office/powerpoint/2010/main" val="12826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2.bp.blogspot.com/_Lv6ccwXgKLc/TGtNsZwcDaI/AAAAAAAABN0/mu7hS4fqYFk/s1600/5oclo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669063"/>
            <a:ext cx="8277225" cy="55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68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thecitrusreport.com/wp-content/uploads/2010/12/office_space_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887611"/>
            <a:ext cx="9036050" cy="50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0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85825"/>
            <a:ext cx="9029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onpoint-coaching.com/wp-content/uploads/2014/03/ineffective-meeting-l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02" y="744171"/>
            <a:ext cx="8044996" cy="53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vlightful Fon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397</Words>
  <Application>Microsoft Office PowerPoint</Application>
  <PresentationFormat>Widescreen</PresentationFormat>
  <Paragraphs>195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Montserrat</vt:lpstr>
      <vt:lpstr>Times New Roman</vt:lpstr>
      <vt:lpstr>Office Theme</vt:lpstr>
      <vt:lpstr>Rescue Me!</vt:lpstr>
      <vt:lpstr>Robert Horvick</vt:lpstr>
      <vt:lpstr>@bubbafat</vt:lpstr>
      <vt:lpstr>Custom .NET Development and Training</vt:lpstr>
      <vt:lpstr>How to get out of meetings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Escape</vt:lpstr>
      <vt:lpstr>PowerPoint Presentation</vt:lpstr>
      <vt:lpstr>PowerPoint Presentation</vt:lpstr>
      <vt:lpstr>PowerPoint Presentation</vt:lpstr>
      <vt:lpstr>PowerPoint Presentation</vt:lpstr>
      <vt:lpstr>Freedom!</vt:lpstr>
      <vt:lpstr>How would we do that?</vt:lpstr>
      <vt:lpstr>PowerPoint Presentation</vt:lpstr>
      <vt:lpstr>PowerPoint Presentation</vt:lpstr>
      <vt:lpstr>Enough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TwiML?</vt:lpstr>
      <vt:lpstr>PowerPoint Presentation</vt:lpstr>
      <vt:lpstr>SMS</vt:lpstr>
      <vt:lpstr>SMS</vt:lpstr>
      <vt:lpstr>Try It!</vt:lpstr>
      <vt:lpstr>Security?</vt:lpstr>
      <vt:lpstr>Things We Know…</vt:lpstr>
      <vt:lpstr>Things We Hope…</vt:lpstr>
      <vt:lpstr>X-Twilio-Signature</vt:lpstr>
      <vt:lpstr>X-Twilio-Signature</vt:lpstr>
      <vt:lpstr>Shhhh…</vt:lpstr>
      <vt:lpstr>ValidateRequest</vt:lpstr>
      <vt:lpstr>Why are we building APIs using MVC?</vt:lpstr>
      <vt:lpstr>Web API</vt:lpstr>
      <vt:lpstr>Nope!</vt:lpstr>
      <vt:lpstr>Twilio.WebApi</vt:lpstr>
      <vt:lpstr>Web API</vt:lpstr>
      <vt:lpstr>Sending Messages</vt:lpstr>
      <vt:lpstr>Rescue Me!</vt:lpstr>
      <vt:lpstr>PowerPoint Presentation</vt:lpstr>
      <vt:lpstr>PowerPoint Presentation</vt:lpstr>
      <vt:lpstr>PowerPoint Presentation</vt:lpstr>
      <vt:lpstr>PowerPoint Presentation</vt:lpstr>
      <vt:lpstr>Rescue Me!</vt:lpstr>
      <vt:lpstr>919-261-3536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 Me!</dc:title>
  <dc:creator>Robert Horvick</dc:creator>
  <cp:lastModifiedBy>Robert Horvick</cp:lastModifiedBy>
  <cp:revision>70</cp:revision>
  <dcterms:created xsi:type="dcterms:W3CDTF">2014-03-21T19:26:58Z</dcterms:created>
  <dcterms:modified xsi:type="dcterms:W3CDTF">2014-05-14T12:48:22Z</dcterms:modified>
</cp:coreProperties>
</file>